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7" r:id="rId5"/>
    <p:sldId id="265" r:id="rId6"/>
    <p:sldId id="258" r:id="rId7"/>
    <p:sldId id="266" r:id="rId8"/>
    <p:sldId id="260" r:id="rId9"/>
    <p:sldId id="263" r:id="rId10"/>
    <p:sldId id="271" r:id="rId11"/>
    <p:sldId id="264" r:id="rId12"/>
    <p:sldId id="270" r:id="rId13"/>
    <p:sldId id="261" r:id="rId14"/>
    <p:sldId id="262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She went for a walk in the woods.</a:t>
          </a:r>
        </a:p>
      </dgm:t>
    </dgm:pt>
    <dgm:pt modelId="{ADEA5C60-BA03-45CE-8AE4-87E8350E817F}" type="parTrans" cxnId="{E88E6FD0-5EE8-42CE-8AC4-D71962510EE7}">
      <dgm:prSet/>
      <dgm:spPr/>
      <dgm:t>
        <a:bodyPr/>
        <a:lstStyle/>
        <a:p>
          <a:endParaRPr lang="en-US"/>
        </a:p>
      </dgm:t>
    </dgm:pt>
    <dgm:pt modelId="{8655DB40-16AB-41AF-B7B9-C009642A6E8E}" type="sibTrans" cxnId="{E88E6FD0-5EE8-42CE-8AC4-D71962510EE7}">
      <dgm:prSet/>
      <dgm:spPr/>
      <dgm:t>
        <a:bodyPr/>
        <a:lstStyle/>
        <a:p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dirty="0"/>
            <a:t>Goldilocks was sleepy.</a:t>
          </a:r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/>
        <a:lstStyle/>
        <a:p>
          <a:endParaRPr lang="en-US"/>
        </a:p>
      </dgm:t>
    </dgm:pt>
    <dgm:pt modelId="{9AC506A7-F034-46F5-B26F-46FD22856FB4}" type="sibTrans" cxnId="{1A254136-9EEE-43D0-BC71-1289B085104A}">
      <dgm:prSet/>
      <dgm:spPr/>
      <dgm:t>
        <a:bodyPr/>
        <a:lstStyle/>
        <a:p>
          <a:endParaRPr lang="en-US"/>
        </a:p>
      </dgm:t>
    </dgm:pt>
    <dgm:pt modelId="{8AEC6483-23EF-4414-8E2A-6A005181899E}">
      <dgm:prSet phldrT="[Text]"/>
      <dgm:spPr/>
      <dgm:t>
        <a:bodyPr/>
        <a:lstStyle/>
        <a:p>
          <a:r>
            <a:rPr lang="en-US" dirty="0"/>
            <a:t>The yummy smelling food made her hungry.</a:t>
          </a:r>
        </a:p>
      </dgm:t>
    </dgm:pt>
    <dgm:pt modelId="{526DBE94-00A7-461E-AF61-51DFFA468BD0}" type="parTrans" cxnId="{976405B9-79B8-494E-A105-801AB128A327}">
      <dgm:prSet/>
      <dgm:spPr/>
      <dgm:t>
        <a:bodyPr/>
        <a:lstStyle/>
        <a:p>
          <a:endParaRPr lang="en-US"/>
        </a:p>
      </dgm:t>
    </dgm:pt>
    <dgm:pt modelId="{C81D2561-AE20-4589-919A-5479573342B0}" type="sibTrans" cxnId="{976405B9-79B8-494E-A105-801AB128A327}">
      <dgm:prSet/>
      <dgm:spPr/>
      <dgm:t>
        <a:bodyPr/>
        <a:lstStyle/>
        <a:p>
          <a:endParaRPr lang="en-US"/>
        </a:p>
      </dgm:t>
    </dgm:pt>
    <dgm:pt modelId="{056BF56F-CC43-4DDD-9D89-CA94DE101EC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The hungry, angry bears marched upstairs.</a:t>
          </a:r>
        </a:p>
      </dgm:t>
    </dgm:pt>
    <dgm:pt modelId="{001921C4-E4A3-488C-B466-13D798BB2038}" type="parTrans" cxnId="{778F2B2A-B50E-4B4B-8031-BBB0BAF3076A}">
      <dgm:prSet/>
      <dgm:spPr/>
      <dgm:t>
        <a:bodyPr/>
        <a:lstStyle/>
        <a:p>
          <a:endParaRPr lang="en-US"/>
        </a:p>
      </dgm:t>
    </dgm:pt>
    <dgm:pt modelId="{B28DA56B-359A-427D-B40B-7C9A5E29DAD4}" type="sibTrans" cxnId="{778F2B2A-B50E-4B4B-8031-BBB0BAF3076A}">
      <dgm:prSet/>
      <dgm:spPr/>
      <dgm:t>
        <a:bodyPr/>
        <a:lstStyle/>
        <a:p>
          <a:endParaRPr lang="en-US"/>
        </a:p>
      </dgm:t>
    </dgm:pt>
    <dgm:pt modelId="{204779DA-9EFD-416C-AA17-3047285492E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Goldilocks walked into the living room. </a:t>
          </a:r>
        </a:p>
      </dgm:t>
    </dgm:pt>
    <dgm:pt modelId="{10182E5A-267A-4FF5-8BE4-365E5F0F59FD}" type="parTrans" cxnId="{4B45AE37-5E95-4459-A22C-A76A562E440A}">
      <dgm:prSet/>
      <dgm:spPr/>
      <dgm:t>
        <a:bodyPr/>
        <a:lstStyle/>
        <a:p>
          <a:endParaRPr lang="en-US"/>
        </a:p>
      </dgm:t>
    </dgm:pt>
    <dgm:pt modelId="{89F8EF12-ABE9-4852-AA60-32F3BE4FD92C}" type="sibTrans" cxnId="{4B45AE37-5E95-4459-A22C-A76A562E440A}">
      <dgm:prSet/>
      <dgm:spPr/>
      <dgm:t>
        <a:bodyPr/>
        <a:lstStyle/>
        <a:p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/>
            <a:t>“Keep it down!” whined Goldilocks. </a:t>
          </a:r>
        </a:p>
      </dgm:t>
    </dgm:pt>
    <dgm:pt modelId="{22E9EA7B-06A1-4DB0-8C13-4FDDC38F5300}" type="parTrans" cxnId="{89F86E09-7B46-4DCB-A438-8B1FC1DB0A71}">
      <dgm:prSet/>
      <dgm:spPr/>
      <dgm:t>
        <a:bodyPr/>
        <a:lstStyle/>
        <a:p>
          <a:endParaRPr lang="en-US"/>
        </a:p>
      </dgm:t>
    </dgm:pt>
    <dgm:pt modelId="{29B1D402-63E0-4277-B9B1-DE1AE207061C}" type="sibTrans" cxnId="{89F86E09-7B46-4DCB-A438-8B1FC1DB0A71}">
      <dgm:prSet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6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6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6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6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CB52FD11-6E75-4074-AC8F-10E0FD59B7A0}" type="pres">
      <dgm:prSet presAssocID="{204779DA-9EFD-416C-AA17-3047285492E6}" presName="node" presStyleLbl="node1" presStyleIdx="4" presStyleCnt="6">
        <dgm:presLayoutVars>
          <dgm:bulletEnabled val="1"/>
        </dgm:presLayoutVars>
      </dgm:prSet>
      <dgm:spPr/>
    </dgm:pt>
    <dgm:pt modelId="{08588CD8-2C19-489E-9D24-02924B217C45}" type="pres">
      <dgm:prSet presAssocID="{89F8EF12-ABE9-4852-AA60-32F3BE4FD92C}" presName="sibTrans" presStyleCnt="0"/>
      <dgm:spPr/>
    </dgm:pt>
    <dgm:pt modelId="{76049CD1-75A7-4C80-9C4F-81F0D3E4B5DC}" type="pres">
      <dgm:prSet presAssocID="{FBE57202-63C6-4AC6-8A48-2F7EEDE18422}" presName="node" presStyleLbl="node1" presStyleIdx="5" presStyleCnt="6">
        <dgm:presLayoutVars>
          <dgm:bulletEnabled val="1"/>
        </dgm:presLayoutVars>
      </dgm:prSet>
      <dgm:spPr/>
    </dgm:pt>
  </dgm:ptLst>
  <dgm:cxnLst>
    <dgm:cxn modelId="{89F86E09-7B46-4DCB-A438-8B1FC1DB0A71}" srcId="{B842BC11-90CF-49FF-8D61-E8A8AAFE1BB6}" destId="{FBE57202-63C6-4AC6-8A48-2F7EEDE18422}" srcOrd="5" destOrd="0" parTransId="{22E9EA7B-06A1-4DB0-8C13-4FDDC38F5300}" sibTransId="{29B1D402-63E0-4277-B9B1-DE1AE207061C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4B45AE37-5E95-4459-A22C-A76A562E440A}" srcId="{B842BC11-90CF-49FF-8D61-E8A8AAFE1BB6}" destId="{204779DA-9EFD-416C-AA17-3047285492E6}" srcOrd="4" destOrd="0" parTransId="{10182E5A-267A-4FF5-8BE4-365E5F0F59FD}" sibTransId="{89F8EF12-ABE9-4852-AA60-32F3BE4FD92C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5257829B-1EC2-4B27-82CD-9A4900A3CEF5}" type="presOf" srcId="{204779DA-9EFD-416C-AA17-3047285492E6}" destId="{CB52FD11-6E75-4074-AC8F-10E0FD59B7A0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59493989-76F3-460C-95F9-0ACC1B69B031}" type="presParOf" srcId="{068CCA7D-1404-4068-AB93-6968EFC37502}" destId="{CB52FD11-6E75-4074-AC8F-10E0FD59B7A0}" srcOrd="8" destOrd="0" presId="urn:microsoft.com/office/officeart/2005/8/layout/default"/>
    <dgm:cxn modelId="{6A894F3B-0B32-4910-89E9-FF9567B8B041}" type="presParOf" srcId="{068CCA7D-1404-4068-AB93-6968EFC37502}" destId="{08588CD8-2C19-489E-9D24-02924B217C45}" srcOrd="9" destOrd="0" presId="urn:microsoft.com/office/officeart/2005/8/layout/default"/>
    <dgm:cxn modelId="{A2512EF8-018A-47CE-AD9F-9EF6FA2C53E3}" type="presParOf" srcId="{068CCA7D-1404-4068-AB93-6968EFC37502}" destId="{76049CD1-75A7-4C80-9C4F-81F0D3E4B5D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277308" y="199"/>
          <a:ext cx="2093712" cy="1256227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She went for a walk in the woods.</a:t>
          </a:r>
        </a:p>
      </dsp:txBody>
      <dsp:txXfrm>
        <a:off x="277308" y="199"/>
        <a:ext cx="2093712" cy="1256227"/>
      </dsp:txXfrm>
    </dsp:sp>
    <dsp:sp modelId="{C593AB34-4B84-4F47-A09D-1663F9F71AFC}">
      <dsp:nvSpPr>
        <dsp:cNvPr id="0" name=""/>
        <dsp:cNvSpPr/>
      </dsp:nvSpPr>
      <dsp:spPr>
        <a:xfrm>
          <a:off x="2580392" y="199"/>
          <a:ext cx="2093712" cy="1256227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Goldilocks was sleepy.</a:t>
          </a:r>
        </a:p>
      </dsp:txBody>
      <dsp:txXfrm>
        <a:off x="2580392" y="199"/>
        <a:ext cx="2093712" cy="1256227"/>
      </dsp:txXfrm>
    </dsp:sp>
    <dsp:sp modelId="{917D3CD9-BA5B-404E-931F-223BF970C99B}">
      <dsp:nvSpPr>
        <dsp:cNvPr id="0" name=""/>
        <dsp:cNvSpPr/>
      </dsp:nvSpPr>
      <dsp:spPr>
        <a:xfrm>
          <a:off x="277308" y="1465798"/>
          <a:ext cx="2093712" cy="12562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yummy smelling food made her hungry.</a:t>
          </a:r>
        </a:p>
      </dsp:txBody>
      <dsp:txXfrm>
        <a:off x="277308" y="1465798"/>
        <a:ext cx="2093712" cy="1256227"/>
      </dsp:txXfrm>
    </dsp:sp>
    <dsp:sp modelId="{4F7EBD7D-DFCF-42D9-919C-E6E65091B79C}">
      <dsp:nvSpPr>
        <dsp:cNvPr id="0" name=""/>
        <dsp:cNvSpPr/>
      </dsp:nvSpPr>
      <dsp:spPr>
        <a:xfrm>
          <a:off x="2580392" y="1465798"/>
          <a:ext cx="2093712" cy="1256227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hungry, angry bears marched upstairs.</a:t>
          </a:r>
        </a:p>
      </dsp:txBody>
      <dsp:txXfrm>
        <a:off x="2580392" y="1465798"/>
        <a:ext cx="2093712" cy="1256227"/>
      </dsp:txXfrm>
    </dsp:sp>
    <dsp:sp modelId="{CB52FD11-6E75-4074-AC8F-10E0FD59B7A0}">
      <dsp:nvSpPr>
        <dsp:cNvPr id="0" name=""/>
        <dsp:cNvSpPr/>
      </dsp:nvSpPr>
      <dsp:spPr>
        <a:xfrm>
          <a:off x="277308" y="2931397"/>
          <a:ext cx="2093712" cy="1256227"/>
        </a:xfrm>
        <a:prstGeom prst="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Goldilocks walked into the living room. </a:t>
          </a:r>
        </a:p>
      </dsp:txBody>
      <dsp:txXfrm>
        <a:off x="277308" y="2931397"/>
        <a:ext cx="2093712" cy="1256227"/>
      </dsp:txXfrm>
    </dsp:sp>
    <dsp:sp modelId="{76049CD1-75A7-4C80-9C4F-81F0D3E4B5DC}">
      <dsp:nvSpPr>
        <dsp:cNvPr id="0" name=""/>
        <dsp:cNvSpPr/>
      </dsp:nvSpPr>
      <dsp:spPr>
        <a:xfrm>
          <a:off x="2580392" y="2931397"/>
          <a:ext cx="2093712" cy="1256227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“Keep it down!” whined Goldilocks. </a:t>
          </a:r>
        </a:p>
      </dsp:txBody>
      <dsp:txXfrm>
        <a:off x="2580392" y="2931397"/>
        <a:ext cx="2093712" cy="125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5/17/2020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5/17/2020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5/17/2020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5/17/2020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hyperlink" Target="https://www.raz-plus.com/projectable/book.php?id=1206&amp;lang=1&amp;type=boo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Abadi" panose="020B0604020202020204" pitchFamily="34" charset="0"/>
              </a:rPr>
              <a:t>SEQUENCING EVENTS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Abadi" panose="020B0604020104020204" pitchFamily="34" charset="0"/>
              </a:rPr>
              <a:t>BRIDGE VALLEY ELEMENTARY</a:t>
            </a:r>
          </a:p>
          <a:p>
            <a:pPr algn="ctr"/>
            <a:r>
              <a:rPr lang="en-US" dirty="0">
                <a:latin typeface="Abadi" panose="020B0604020104020204" pitchFamily="34" charset="0"/>
              </a:rPr>
              <a:t>Learning Support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41F356-95BD-4ED4-A3A8-0E7A9D8E4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37">
        <p:fade/>
      </p:transition>
    </mc:Choice>
    <mc:Fallback>
      <p:transition spd="med" advTm="76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2" y="447675"/>
            <a:ext cx="10058402" cy="1219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badi" panose="020B0604020104020204" pitchFamily="34" charset="0"/>
              </a:rPr>
              <a:t>DESCRIPTIVE DETAILS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93712" y="1825498"/>
            <a:ext cx="4954588" cy="418795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badi" panose="020B0604020104020204" pitchFamily="34" charset="0"/>
              </a:rPr>
              <a:t>Add more detail to my story</a:t>
            </a:r>
          </a:p>
          <a:p>
            <a:r>
              <a:rPr lang="en-US" sz="3200" dirty="0">
                <a:latin typeface="Abadi" panose="020B0604020104020204" pitchFamily="34" charset="0"/>
              </a:rPr>
              <a:t>Make my story sound more interesting</a:t>
            </a:r>
          </a:p>
          <a:p>
            <a:r>
              <a:rPr lang="en-US" sz="3200" dirty="0">
                <a:latin typeface="Abadi" panose="020B0604020104020204" pitchFamily="34" charset="0"/>
              </a:rPr>
              <a:t>BUT descriptive details are NOT NECESSARY for someone else to understand the story</a:t>
            </a:r>
          </a:p>
        </p:txBody>
      </p:sp>
      <p:graphicFrame>
        <p:nvGraphicFramePr>
          <p:cNvPr id="9" name="Content Placeholder 8" descr="Basic Block List showing 6 groups of boxes, each a different color, arranged from left to right and top to bottom by row with 2 boxes in each row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70247131"/>
              </p:ext>
            </p:extLst>
          </p:nvPr>
        </p:nvGraphicFramePr>
        <p:xfrm>
          <a:off x="6172200" y="1825625"/>
          <a:ext cx="4951413" cy="418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D294AC-7734-468F-A656-FE47FC162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7710">
        <p:fade/>
      </p:transition>
    </mc:Choice>
    <mc:Fallback>
      <p:transition spd="med" advTm="97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5880941-DA46-47A2-BE4E-0AFAC0A9E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9091" y="2490492"/>
            <a:ext cx="3840480" cy="216851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badi" panose="020B0604020104020204" pitchFamily="34" charset="0"/>
              </a:rPr>
              <a:t>This is not an extensive list of words, but it is a great start to helping us understand sequencing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213D09D-DD03-4111-91AF-5FB1C54B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891" y="387372"/>
            <a:ext cx="3916680" cy="210312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badi" panose="020B0604020104020204" pitchFamily="34" charset="0"/>
              </a:rPr>
              <a:t>“CLUE WORDS”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156403-F6A5-4146-A401-08C9CC1E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29" y="1019175"/>
            <a:ext cx="6029325" cy="4572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E99253-2F16-4F61-ABF4-06C3A947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364">
        <p:fade/>
      </p:transition>
    </mc:Choice>
    <mc:Fallback>
      <p:transition spd="med" advTm="57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4B862-DE40-45C6-B80A-BB16A97AD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2300" y="1330347"/>
            <a:ext cx="5219699" cy="2103120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badi" panose="020B0604020104020204" pitchFamily="34" charset="0"/>
              </a:rPr>
              <a:t>INDEPENDENT PRACTICE</a:t>
            </a:r>
            <a:br>
              <a:rPr lang="en-US" sz="4800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GOLDILOCKS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D9595-959D-46E1-AE8F-44C93ADC6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3275" y="3555521"/>
            <a:ext cx="4838700" cy="2168517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Abadi" panose="020B0604020104020204" pitchFamily="34" charset="0"/>
              </a:rPr>
              <a:t>Read </a:t>
            </a:r>
            <a:r>
              <a:rPr lang="en-US" sz="2000" u="sng" dirty="0">
                <a:latin typeface="Abadi" panose="020B0604020104020204" pitchFamily="34" charset="0"/>
              </a:rPr>
              <a:t>Goldilocks and the Three Bears. </a:t>
            </a:r>
            <a:r>
              <a:rPr lang="en-US" sz="2000" dirty="0">
                <a:latin typeface="Abadi" panose="020B0604020104020204" pitchFamily="34" charset="0"/>
              </a:rPr>
              <a:t>Ask a parent or friend for help if you need</a:t>
            </a:r>
            <a:endParaRPr lang="en-US" sz="2000" u="sng" dirty="0">
              <a:latin typeface="Abadi" panose="020B0604020104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badi" panose="020B0604020104020204" pitchFamily="34" charset="0"/>
              </a:rPr>
              <a:t>Highlight or circle any “clue words” you can find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Abadi" panose="020B0604020104020204" pitchFamily="34" charset="0"/>
              </a:rPr>
              <a:t>Upload a picture of one of your pages to your </a:t>
            </a:r>
            <a:r>
              <a:rPr lang="en-US" sz="2000" dirty="0" err="1">
                <a:latin typeface="Abadi" panose="020B0604020104020204" pitchFamily="34" charset="0"/>
              </a:rPr>
              <a:t>SeeSaw</a:t>
            </a:r>
            <a:r>
              <a:rPr lang="en-US" sz="2000" dirty="0">
                <a:latin typeface="Abadi" panose="020B0604020104020204" pitchFamily="34" charset="0"/>
              </a:rPr>
              <a:t> account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48F8A-BE65-4CF1-BC5A-0FBF6AB26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09" y="1037738"/>
            <a:ext cx="3147272" cy="46863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E4D8DA-7B95-4205-A7B2-F8C640E09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5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984">
        <p:fade/>
      </p:transition>
    </mc:Choice>
    <mc:Fallback>
      <p:transition spd="med" advTm="34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0" y="1295400"/>
            <a:ext cx="6858002" cy="18288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SEQUENCING EVENTS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162301"/>
            <a:ext cx="6858002" cy="9144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DAY 3</a:t>
            </a:r>
          </a:p>
        </p:txBody>
      </p:sp>
    </p:spTree>
    <p:extLst>
      <p:ext uri="{BB962C8B-B14F-4D97-AF65-F5344CB8AC3E}">
        <p14:creationId xmlns:p14="http://schemas.microsoft.com/office/powerpoint/2010/main" val="17012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7" y="1943100"/>
            <a:ext cx="10058402" cy="34004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LESSON OBJECTIVES:</a:t>
            </a:r>
            <a:br>
              <a:rPr lang="en-US" sz="44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1. Identify the sequence of events using clue words</a:t>
            </a:r>
            <a:br>
              <a:rPr lang="en-US" sz="40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2. Distinguish important even from descriptive details</a:t>
            </a:r>
          </a:p>
        </p:txBody>
      </p:sp>
    </p:spTree>
    <p:extLst>
      <p:ext uri="{BB962C8B-B14F-4D97-AF65-F5344CB8AC3E}">
        <p14:creationId xmlns:p14="http://schemas.microsoft.com/office/powerpoint/2010/main" val="55424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CFE5A-B9C0-4CFC-B88D-F78BBEA1A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5" y="4673600"/>
            <a:ext cx="5484022" cy="1219200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MODEL PASSAGE</a:t>
            </a:r>
            <a:br>
              <a:rPr lang="en-US" dirty="0"/>
            </a:br>
            <a:r>
              <a:rPr lang="en-US" dirty="0">
                <a:latin typeface="Abadi" panose="020B0604020104020204" pitchFamily="34" charset="0"/>
              </a:rPr>
              <a:t>1. Follow along with a highlighter to identify “clue words” in the first paragraph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2. Try to find at least three “clue words” in the second paragraph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80765-8C2B-4FAD-AC7C-2588E434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39" y="457200"/>
            <a:ext cx="5484021" cy="543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70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68514-66F5-420C-B349-B7201B19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sz="4400" dirty="0">
                <a:latin typeface="Abadi" panose="020B0604020104020204" pitchFamily="34" charset="0"/>
              </a:rPr>
              <a:t>CHECK YOUR WORK: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DCA1A4-434F-460C-B17F-4A2B20411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9461" y="1752600"/>
            <a:ext cx="5269906" cy="422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880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A6D8E-BDFD-4FCE-B4CB-000EEBA1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</p:spPr>
        <p:txBody>
          <a:bodyPr anchor="b">
            <a:normAutofit/>
          </a:bodyPr>
          <a:lstStyle/>
          <a:p>
            <a:r>
              <a:rPr lang="en-US" sz="4400" dirty="0">
                <a:latin typeface="Abadi" panose="020B0604020104020204" pitchFamily="34" charset="0"/>
              </a:rPr>
              <a:t>INDEPENDENT PRACTICE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093B50-95BD-485B-8EA7-21E83AFE6C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2613" y="1825625"/>
            <a:ext cx="4539785" cy="4187952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BF074D3-C117-4DAF-AEF3-B6B0E89AA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3" y="1657413"/>
            <a:ext cx="5623560" cy="452437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Locate the passage provided to you by your teacher and labeled INDEPENDENT PRACTICE</a:t>
            </a:r>
          </a:p>
          <a:p>
            <a:pPr marL="457200" indent="-457200"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Read this passage</a:t>
            </a:r>
          </a:p>
          <a:p>
            <a:pPr marL="457200" indent="-457200"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Highlight or circle the “clue words” you were able to locate</a:t>
            </a:r>
          </a:p>
          <a:p>
            <a:pPr marL="457200" indent="-457200"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Try to find at least three “clue words” and upload a picture of your passage to your </a:t>
            </a:r>
            <a:r>
              <a:rPr lang="en-US" dirty="0" err="1">
                <a:latin typeface="Abadi" panose="020B0604020104020204" pitchFamily="34" charset="0"/>
              </a:rPr>
              <a:t>SeeSaw</a:t>
            </a:r>
            <a:r>
              <a:rPr lang="en-US" dirty="0">
                <a:latin typeface="Abadi" panose="020B0604020104020204" pitchFamily="34" charset="0"/>
              </a:rPr>
              <a:t> account</a:t>
            </a:r>
          </a:p>
          <a:p>
            <a:pPr marL="457200" indent="-457200">
              <a:buAutoNum type="arabicPeriod"/>
            </a:pPr>
            <a:r>
              <a:rPr lang="en-US" dirty="0">
                <a:latin typeface="Abadi" panose="020B0604020104020204" pitchFamily="34" charset="0"/>
              </a:rPr>
              <a:t>CHALLENGE: Can you find a “detail”</a:t>
            </a:r>
          </a:p>
        </p:txBody>
      </p:sp>
    </p:spTree>
    <p:extLst>
      <p:ext uri="{BB962C8B-B14F-4D97-AF65-F5344CB8AC3E}">
        <p14:creationId xmlns:p14="http://schemas.microsoft.com/office/powerpoint/2010/main" val="30180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0" y="1295400"/>
            <a:ext cx="6858002" cy="18288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SEQUENCING EVENTS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162301"/>
            <a:ext cx="6858002" cy="9144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DAY 4</a:t>
            </a:r>
          </a:p>
        </p:txBody>
      </p:sp>
    </p:spTree>
    <p:extLst>
      <p:ext uri="{BB962C8B-B14F-4D97-AF65-F5344CB8AC3E}">
        <p14:creationId xmlns:p14="http://schemas.microsoft.com/office/powerpoint/2010/main" val="294146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7" y="1943100"/>
            <a:ext cx="10058402" cy="34004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LESSON OBJECTIVES:</a:t>
            </a:r>
            <a:br>
              <a:rPr lang="en-US" sz="44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1. Identify the sequence of events using clue words</a:t>
            </a:r>
            <a:br>
              <a:rPr lang="en-US" sz="40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2. Distinguish important even from descriptive details</a:t>
            </a:r>
          </a:p>
        </p:txBody>
      </p:sp>
    </p:spTree>
    <p:extLst>
      <p:ext uri="{BB962C8B-B14F-4D97-AF65-F5344CB8AC3E}">
        <p14:creationId xmlns:p14="http://schemas.microsoft.com/office/powerpoint/2010/main" val="309248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7" y="1943100"/>
            <a:ext cx="10058402" cy="34004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LESSON OBJECTIVES:</a:t>
            </a:r>
            <a:br>
              <a:rPr lang="en-US" sz="44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1. Identify the sequence of events using clue words</a:t>
            </a:r>
            <a:br>
              <a:rPr lang="en-US" sz="40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2. Distinguish important even from descriptive details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BF1038-0019-47D9-92EC-B6EF99D48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185">
        <p:fade/>
      </p:transition>
    </mc:Choice>
    <mc:Fallback>
      <p:transition spd="med" advTm="38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0C75C-84EE-442B-B9A5-D9F07B2B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2" y="3228973"/>
            <a:ext cx="10058402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900" dirty="0">
                <a:latin typeface="Abadi" panose="020B0604020104020204" pitchFamily="34" charset="0"/>
              </a:rPr>
              <a:t>INDEPENDENT READING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1. Locate and complete the Reading A-Z book and/or Reading A-Z passage provided to you by your teacher</a:t>
            </a:r>
            <a:br>
              <a:rPr lang="en-US" dirty="0">
                <a:latin typeface="Abadi" panose="020B0604020104020204" pitchFamily="34" charset="0"/>
              </a:rPr>
            </a:br>
            <a:r>
              <a:rPr lang="en-US" dirty="0">
                <a:latin typeface="Abadi" panose="020B0604020104020204" pitchFamily="34" charset="0"/>
              </a:rPr>
              <a:t>2. Upload a picture of your worksheets to your </a:t>
            </a:r>
            <a:r>
              <a:rPr lang="en-US" dirty="0" err="1">
                <a:latin typeface="Abadi" panose="020B0604020104020204" pitchFamily="34" charset="0"/>
              </a:rPr>
              <a:t>SeeSaw</a:t>
            </a:r>
            <a:r>
              <a:rPr lang="en-US" dirty="0">
                <a:latin typeface="Abadi" panose="020B0604020104020204" pitchFamily="34" charset="0"/>
              </a:rPr>
              <a:t> account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1F8C16-CE3F-47D4-8F59-11468D2FF008}"/>
              </a:ext>
            </a:extLst>
          </p:cNvPr>
          <p:cNvSpPr txBox="1"/>
          <p:nvPr/>
        </p:nvSpPr>
        <p:spPr>
          <a:xfrm>
            <a:off x="8535890" y="5917499"/>
            <a:ext cx="503335" cy="940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DBD121D-1BBF-44EA-B06F-9FF2DC4C8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61" y="4415786"/>
            <a:ext cx="1884907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110627-0345-41AC-A7C0-32BC75BF7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335280"/>
            <a:ext cx="9286240" cy="1828800"/>
          </a:xfrm>
        </p:spPr>
        <p:txBody>
          <a:bodyPr>
            <a:norm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READING AND WRITING CONNECTION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B3270-5243-4C23-A4C1-D2A1E1667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2125" y="2164080"/>
            <a:ext cx="8688390" cy="9144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badi" panose="020B0604020104020204" pitchFamily="34" charset="0"/>
              </a:rPr>
              <a:t>Create a “how-to” paragraph and/or video to share via </a:t>
            </a:r>
            <a:r>
              <a:rPr lang="en-US" sz="3600" dirty="0" err="1">
                <a:latin typeface="Abadi" panose="020B0604020104020204" pitchFamily="34" charset="0"/>
              </a:rPr>
              <a:t>SeeSaw</a:t>
            </a:r>
            <a:endParaRPr lang="en-US" sz="3600" dirty="0">
              <a:latin typeface="Abadi" panose="020B0604020104020204" pitchFamily="34" charset="0"/>
            </a:endParaRPr>
          </a:p>
          <a:p>
            <a:pPr algn="ctr"/>
            <a:r>
              <a:rPr lang="en-US" sz="3600" u="sng" dirty="0">
                <a:latin typeface="Abadi" panose="020B0604020104020204" pitchFamily="34" charset="0"/>
              </a:rPr>
              <a:t>Examples</a:t>
            </a:r>
            <a:r>
              <a:rPr lang="en-US" sz="3600" dirty="0">
                <a:latin typeface="Abadi" panose="020B0604020104020204" pitchFamily="34" charset="0"/>
              </a:rPr>
              <a:t>: How to wash the dishes</a:t>
            </a:r>
          </a:p>
          <a:p>
            <a:pPr algn="ctr"/>
            <a:r>
              <a:rPr lang="en-US" sz="3600" dirty="0">
                <a:latin typeface="Abadi" panose="020B0604020104020204" pitchFamily="34" charset="0"/>
              </a:rPr>
              <a:t>How to make your bed</a:t>
            </a:r>
          </a:p>
          <a:p>
            <a:pPr algn="ctr"/>
            <a:r>
              <a:rPr lang="en-US" sz="3600" dirty="0">
                <a:latin typeface="Abadi" panose="020B0604020104020204" pitchFamily="34" charset="0"/>
              </a:rPr>
              <a:t>How to walk your dog</a:t>
            </a:r>
          </a:p>
          <a:p>
            <a:pPr algn="ctr"/>
            <a:r>
              <a:rPr lang="en-US" sz="3600" dirty="0">
                <a:latin typeface="Abadi" panose="020B0604020104020204" pitchFamily="34" charset="0"/>
              </a:rPr>
              <a:t>How to make an ice cream sundae</a:t>
            </a:r>
          </a:p>
          <a:p>
            <a:pPr algn="ctr"/>
            <a:r>
              <a:rPr lang="en-US" sz="3600" dirty="0">
                <a:latin typeface="Abadi" panose="020B0604020104020204" pitchFamily="34" charset="0"/>
              </a:rPr>
              <a:t>How to make your favorite lunch</a:t>
            </a:r>
          </a:p>
          <a:p>
            <a:pPr algn="ctr"/>
            <a:endParaRPr lang="en-US" sz="3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latin typeface="Abadi" panose="020B0604020104020204" pitchFamily="34" charset="0"/>
              </a:rPr>
              <a:t>       SEQUENCING EVENTS</a:t>
            </a:r>
            <a:endParaRPr sz="4400" dirty="0">
              <a:latin typeface="Abadi" panose="020B06040201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D21B1-34BB-4E32-B93F-AD7A5737BB12}"/>
              </a:ext>
            </a:extLst>
          </p:cNvPr>
          <p:cNvSpPr txBox="1"/>
          <p:nvPr/>
        </p:nvSpPr>
        <p:spPr>
          <a:xfrm>
            <a:off x="4400550" y="5229224"/>
            <a:ext cx="813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  <a:hlinkClick r:id="rId4"/>
              </a:rPr>
              <a:t>https://www.raz-plus.com/projectable/book.php?id=1206&amp;lang=1&amp;type=book</a:t>
            </a:r>
            <a:endParaRPr lang="en-US" sz="1600" dirty="0">
              <a:latin typeface="Abadi" panose="020B06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F69A17-66AC-4E92-8E05-D2CA59F56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5175">
            <a:off x="739789" y="1390545"/>
            <a:ext cx="3147272" cy="4686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C0EBC3-A6A4-4A79-87C1-3E5C8E8E3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6043">
        <p:fade/>
      </p:transition>
    </mc:Choice>
    <mc:Fallback>
      <p:transition spd="med" advTm="246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DB4DA-3B7D-4A65-A752-6666B1F67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842962"/>
            <a:ext cx="10287000" cy="51720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7BE001-B112-494A-A866-2EC608C9E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7853">
        <p:fade/>
      </p:transition>
    </mc:Choice>
    <mc:Fallback>
      <p:transition spd="med" advTm="67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442" y="933450"/>
            <a:ext cx="6334125" cy="12192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badi" panose="020B0604020104020204" pitchFamily="34" charset="0"/>
              </a:rPr>
              <a:t>INDEPENDENT PRACTICE</a:t>
            </a:r>
            <a:br>
              <a:rPr lang="en-US" sz="4400" dirty="0">
                <a:latin typeface="Abadi" panose="020B0604020104020204" pitchFamily="34" charset="0"/>
              </a:rPr>
            </a:br>
            <a:r>
              <a:rPr lang="en-US" sz="3100" dirty="0">
                <a:latin typeface="Abadi" panose="020B0604020104020204" pitchFamily="34" charset="0"/>
              </a:rPr>
              <a:t>MAKE A PB &amp; J SANDWICH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186" y="2282825"/>
            <a:ext cx="4954588" cy="418795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800" dirty="0">
                <a:latin typeface="Abadi" panose="020B0604020104020204" pitchFamily="34" charset="0"/>
              </a:rPr>
              <a:t>Read the steps at the bottom of the paper</a:t>
            </a:r>
          </a:p>
          <a:p>
            <a:pPr marL="457200" indent="-457200">
              <a:buAutoNum type="arabicPeriod"/>
            </a:pPr>
            <a:r>
              <a:rPr lang="en-US" sz="2800" dirty="0">
                <a:latin typeface="Abadi" panose="020B0604020104020204" pitchFamily="34" charset="0"/>
              </a:rPr>
              <a:t>Cut the steps out</a:t>
            </a:r>
          </a:p>
          <a:p>
            <a:pPr marL="457200" indent="-457200">
              <a:buAutoNum type="arabicPeriod"/>
            </a:pPr>
            <a:r>
              <a:rPr lang="en-US" sz="2800" dirty="0">
                <a:latin typeface="Abadi" panose="020B0604020104020204" pitchFamily="34" charset="0"/>
              </a:rPr>
              <a:t>Paste them on top of the corresponding number</a:t>
            </a:r>
          </a:p>
          <a:p>
            <a:pPr marL="457200" indent="-457200">
              <a:buAutoNum type="arabicPeriod"/>
            </a:pPr>
            <a:r>
              <a:rPr lang="en-US" sz="2800" dirty="0">
                <a:latin typeface="Abadi" panose="020B0604020104020204" pitchFamily="34" charset="0"/>
              </a:rPr>
              <a:t>Take a picture and upload it to your </a:t>
            </a:r>
            <a:r>
              <a:rPr lang="en-US" sz="2800" dirty="0" err="1">
                <a:latin typeface="Abadi" panose="020B0604020104020204" pitchFamily="34" charset="0"/>
              </a:rPr>
              <a:t>SeeSaw</a:t>
            </a:r>
            <a:r>
              <a:rPr lang="en-US" sz="2800" dirty="0">
                <a:latin typeface="Abadi" panose="020B0604020104020204" pitchFamily="34" charset="0"/>
              </a:rPr>
              <a:t> account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12619-5361-4883-9756-AC6DF1139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599" y="381000"/>
            <a:ext cx="4866669" cy="62388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D23BA9-BD21-4D09-901B-11A03E58E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665">
        <p:fade/>
      </p:transition>
    </mc:Choice>
    <mc:Fallback>
      <p:transition spd="med" advTm="54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0" y="1295400"/>
            <a:ext cx="6858002" cy="18288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SEQUENCING EVENTS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162301"/>
            <a:ext cx="6858002" cy="914400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DAY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4E3EEB-D5CA-4D99-B9C3-040A4D924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28">
        <p:fade/>
      </p:transition>
    </mc:Choice>
    <mc:Fallback>
      <p:transition spd="med" advTm="5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87" y="1943100"/>
            <a:ext cx="10058402" cy="34004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Abadi" panose="020B0604020104020204" pitchFamily="34" charset="0"/>
              </a:rPr>
              <a:t>LESSON OBJECTIVES:</a:t>
            </a:r>
            <a:br>
              <a:rPr lang="en-US" sz="44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1. Identify the sequence of events using clue words</a:t>
            </a:r>
            <a:br>
              <a:rPr lang="en-US" sz="4000" dirty="0">
                <a:latin typeface="Abadi" panose="020B0604020104020204" pitchFamily="34" charset="0"/>
              </a:rPr>
            </a:br>
            <a:r>
              <a:rPr lang="en-US" sz="4000" dirty="0">
                <a:latin typeface="Abadi" panose="020B0604020104020204" pitchFamily="34" charset="0"/>
              </a:rPr>
              <a:t>2. Distinguish important even from descriptive details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F04DB9-336A-47B7-9C22-6D689E9218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734">
        <p:fade/>
      </p:transition>
    </mc:Choice>
    <mc:Fallback>
      <p:transition spd="med" advTm="18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715" y="3831544"/>
            <a:ext cx="4565759" cy="2103120"/>
          </a:xfrm>
        </p:spPr>
        <p:txBody>
          <a:bodyPr anchor="b">
            <a:noAutofit/>
          </a:bodyPr>
          <a:lstStyle/>
          <a:p>
            <a:pPr algn="ctr"/>
            <a:r>
              <a:rPr lang="en-US" sz="3200" dirty="0">
                <a:latin typeface="Abadi" panose="020B0604020104020204" pitchFamily="34" charset="0"/>
              </a:rPr>
              <a:t>WHAT IS A SEQUENCE AND WHY IS IT IMPORTANT?</a:t>
            </a:r>
            <a:br>
              <a:rPr lang="en-US" sz="3200" dirty="0">
                <a:latin typeface="Abadi" panose="020B0604020104020204" pitchFamily="34" charset="0"/>
              </a:rPr>
            </a:br>
            <a:br>
              <a:rPr lang="en-US" sz="3200" dirty="0">
                <a:latin typeface="Abadi" panose="020B0604020104020204" pitchFamily="34" charset="0"/>
              </a:rPr>
            </a:br>
            <a:r>
              <a:rPr lang="en-US" sz="3200" dirty="0">
                <a:latin typeface="Abadi" panose="020B0604020104020204" pitchFamily="34" charset="0"/>
              </a:rPr>
              <a:t>A SEQUENCE is the order of events in a story or the process</a:t>
            </a:r>
            <a:br>
              <a:rPr lang="en-US" sz="3200" dirty="0">
                <a:latin typeface="Abadi" panose="020B0604020104020204" pitchFamily="34" charset="0"/>
              </a:rPr>
            </a:br>
            <a:br>
              <a:rPr lang="en-US" sz="3200" dirty="0">
                <a:latin typeface="Abadi" panose="020B0604020104020204" pitchFamily="34" charset="0"/>
              </a:rPr>
            </a:br>
            <a:r>
              <a:rPr lang="en-US" sz="3200" dirty="0">
                <a:latin typeface="Abadi" panose="020B0604020104020204" pitchFamily="34" charset="0"/>
              </a:rPr>
              <a:t>Knowing the SEQUENCE will help us understand what we are reading</a:t>
            </a:r>
          </a:p>
        </p:txBody>
      </p:sp>
      <p:pic>
        <p:nvPicPr>
          <p:cNvPr id="2050" name="Picture 2" descr="Image result for little kid playing outside cartoon">
            <a:extLst>
              <a:ext uri="{FF2B5EF4-FFF2-40B4-BE49-F238E27FC236}">
                <a16:creationId xmlns:a16="http://schemas.microsoft.com/office/drawing/2014/main" id="{44D3E682-4172-48C0-BC2C-FD4BD79C6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613" y="1274082"/>
            <a:ext cx="5943600" cy="4086225"/>
          </a:xfrm>
          <a:prstGeom prst="rect">
            <a:avLst/>
          </a:prstGeom>
          <a:solidFill>
            <a:srgbClr val="FFFFFF"/>
          </a:solidFill>
          <a:ln w="38100">
            <a:solidFill>
              <a:schemeClr val="bg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3EEDA5-536A-481E-91FD-1AFD56D26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438">
        <p:fade/>
      </p:transition>
    </mc:Choice>
    <mc:Fallback>
      <p:transition spd="med" advTm="164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A9250B-29B8-48F8-9986-B0033304C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" y="471203"/>
            <a:ext cx="11950700" cy="5915595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F6E40B-5582-4C98-B137-9BFE26500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659">
        <p:fade/>
      </p:transition>
    </mc:Choice>
    <mc:Fallback>
      <p:transition spd="med" advTm="35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D6FE087FB2674C879F8F4A6CBD753A" ma:contentTypeVersion="15" ma:contentTypeDescription="Create a new document." ma:contentTypeScope="" ma:versionID="cd5c71a73df3884fb2d6d06d3b545322">
  <xsd:schema xmlns:xsd="http://www.w3.org/2001/XMLSchema" xmlns:xs="http://www.w3.org/2001/XMLSchema" xmlns:p="http://schemas.microsoft.com/office/2006/metadata/properties" xmlns:ns1="http://schemas.microsoft.com/sharepoint/v3" xmlns:ns3="c3c6ce31-05a9-4d52-943e-d8f79fb5b91c" xmlns:ns4="a2abe43b-14a2-4454-ad64-8f4964fc9db6" targetNamespace="http://schemas.microsoft.com/office/2006/metadata/properties" ma:root="true" ma:fieldsID="d6201665de45b8ab95573f83628b0efb" ns1:_="" ns3:_="" ns4:_="">
    <xsd:import namespace="http://schemas.microsoft.com/sharepoint/v3"/>
    <xsd:import namespace="c3c6ce31-05a9-4d52-943e-d8f79fb5b91c"/>
    <xsd:import namespace="a2abe43b-14a2-4454-ad64-8f4964fc9d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6ce31-05a9-4d52-943e-d8f79fb5b9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abe43b-14a2-4454-ad64-8f4964fc9d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0236DDE-2CE8-4B1A-8C79-9192634E82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3c6ce31-05a9-4d52-943e-d8f79fb5b91c"/>
    <ds:schemaRef ds:uri="a2abe43b-14a2-4454-ad64-8f4964fc9d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8E90D3-0DF4-46D6-AEDB-1E06FE27A9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4F2431-FAC4-4985-A106-1558DC625B4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543</Words>
  <Application>Microsoft Office PowerPoint</Application>
  <PresentationFormat>Widescreen</PresentationFormat>
  <Paragraphs>53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Abadi</vt:lpstr>
      <vt:lpstr>Arial</vt:lpstr>
      <vt:lpstr>Segoe Print</vt:lpstr>
      <vt:lpstr>Nature Illustration 16x9</vt:lpstr>
      <vt:lpstr>SEQUENCING EVENTS</vt:lpstr>
      <vt:lpstr>LESSON OBJECTIVES: 1. Identify the sequence of events using clue words 2. Distinguish important even from descriptive details</vt:lpstr>
      <vt:lpstr>       SEQUENCING EVENTS</vt:lpstr>
      <vt:lpstr>PowerPoint Presentation</vt:lpstr>
      <vt:lpstr>INDEPENDENT PRACTICE MAKE A PB &amp; J SANDWICH</vt:lpstr>
      <vt:lpstr>SEQUENCING EVENTS</vt:lpstr>
      <vt:lpstr>LESSON OBJECTIVES: 1. Identify the sequence of events using clue words 2. Distinguish important even from descriptive details</vt:lpstr>
      <vt:lpstr>WHAT IS A SEQUENCE AND WHY IS IT IMPORTANT?  A SEQUENCE is the order of events in a story or the process  Knowing the SEQUENCE will help us understand what we are reading</vt:lpstr>
      <vt:lpstr>PowerPoint Presentation</vt:lpstr>
      <vt:lpstr>DESCRIPTIVE DETAILS</vt:lpstr>
      <vt:lpstr>“CLUE WORDS”</vt:lpstr>
      <vt:lpstr>INDEPENDENT PRACTICE GOLDILOCKS</vt:lpstr>
      <vt:lpstr>SEQUENCING EVENTS</vt:lpstr>
      <vt:lpstr>LESSON OBJECTIVES: 1. Identify the sequence of events using clue words 2. Distinguish important even from descriptive details</vt:lpstr>
      <vt:lpstr>MODEL PASSAGE 1. Follow along with a highlighter to identify “clue words” in the first paragraph 2. Try to find at least three “clue words” in the second paragraph</vt:lpstr>
      <vt:lpstr>CHECK YOUR WORK:</vt:lpstr>
      <vt:lpstr>INDEPENDENT PRACTICE</vt:lpstr>
      <vt:lpstr>SEQUENCING EVENTS</vt:lpstr>
      <vt:lpstr>LESSON OBJECTIVES: 1. Identify the sequence of events using clue words 2. Distinguish important even from descriptive details</vt:lpstr>
      <vt:lpstr>INDEPENDENT READING 1. Locate and complete the Reading A-Z book and/or Reading A-Z passage provided to you by your teacher 2. Upload a picture of your worksheets to your SeeSaw account</vt:lpstr>
      <vt:lpstr>READING AND WRITING CONNECTION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SEQUENCING EVENTS</dc:title>
  <dc:creator>FITZGERALD, TINA</dc:creator>
  <cp:lastModifiedBy>FITZGERALD, TINA</cp:lastModifiedBy>
  <cp:revision>5</cp:revision>
  <dcterms:created xsi:type="dcterms:W3CDTF">2020-04-08T02:16:55Z</dcterms:created>
  <dcterms:modified xsi:type="dcterms:W3CDTF">2020-05-17T17:09:37Z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0x0101007DD6FE087FB2674C879F8F4A6CBD753A</vt:lpwstr>
  </property>
</Properties>
</file>